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1"/>
  </p:notesMasterIdLst>
  <p:sldIdLst>
    <p:sldId id="257" r:id="rId2"/>
    <p:sldId id="331" r:id="rId3"/>
    <p:sldId id="450" r:id="rId4"/>
    <p:sldId id="589" r:id="rId5"/>
    <p:sldId id="590" r:id="rId6"/>
    <p:sldId id="591" r:id="rId7"/>
    <p:sldId id="592" r:id="rId8"/>
    <p:sldId id="593" r:id="rId9"/>
    <p:sldId id="594" r:id="rId10"/>
    <p:sldId id="595" r:id="rId11"/>
    <p:sldId id="563" r:id="rId12"/>
    <p:sldId id="596" r:id="rId13"/>
    <p:sldId id="597" r:id="rId14"/>
    <p:sldId id="598" r:id="rId15"/>
    <p:sldId id="599" r:id="rId16"/>
    <p:sldId id="600" r:id="rId17"/>
    <p:sldId id="601" r:id="rId18"/>
    <p:sldId id="588" r:id="rId19"/>
    <p:sldId id="602" r:id="rId20"/>
    <p:sldId id="603" r:id="rId21"/>
    <p:sldId id="604" r:id="rId22"/>
    <p:sldId id="605" r:id="rId23"/>
    <p:sldId id="606" r:id="rId24"/>
    <p:sldId id="607" r:id="rId25"/>
    <p:sldId id="608" r:id="rId26"/>
    <p:sldId id="609" r:id="rId27"/>
    <p:sldId id="610" r:id="rId28"/>
    <p:sldId id="611" r:id="rId29"/>
    <p:sldId id="612" r:id="rId30"/>
    <p:sldId id="613" r:id="rId31"/>
    <p:sldId id="614" r:id="rId32"/>
    <p:sldId id="615" r:id="rId33"/>
    <p:sldId id="616" r:id="rId34"/>
    <p:sldId id="617" r:id="rId35"/>
    <p:sldId id="618" r:id="rId36"/>
    <p:sldId id="619" r:id="rId37"/>
    <p:sldId id="620" r:id="rId38"/>
    <p:sldId id="621" r:id="rId39"/>
    <p:sldId id="622" r:id="rId40"/>
    <p:sldId id="623" r:id="rId41"/>
    <p:sldId id="624" r:id="rId42"/>
    <p:sldId id="625" r:id="rId43"/>
    <p:sldId id="626" r:id="rId44"/>
    <p:sldId id="627" r:id="rId45"/>
    <p:sldId id="628" r:id="rId46"/>
    <p:sldId id="629" r:id="rId47"/>
    <p:sldId id="630" r:id="rId48"/>
    <p:sldId id="631" r:id="rId49"/>
    <p:sldId id="63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331"/>
            <p14:sldId id="450"/>
            <p14:sldId id="589"/>
            <p14:sldId id="590"/>
            <p14:sldId id="591"/>
            <p14:sldId id="592"/>
            <p14:sldId id="593"/>
            <p14:sldId id="594"/>
            <p14:sldId id="595"/>
            <p14:sldId id="563"/>
            <p14:sldId id="596"/>
            <p14:sldId id="597"/>
            <p14:sldId id="598"/>
            <p14:sldId id="599"/>
            <p14:sldId id="600"/>
            <p14:sldId id="601"/>
            <p14:sldId id="588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2B822C"/>
    <a:srgbClr val="4F7C32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17"/>
    <p:restoredTop sz="91356"/>
  </p:normalViewPr>
  <p:slideViewPr>
    <p:cSldViewPr snapToGrid="0" snapToObjects="1">
      <p:cViewPr>
        <p:scale>
          <a:sx n="83" d="100"/>
          <a:sy n="83" d="100"/>
        </p:scale>
        <p:origin x="144" y="6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3/22/19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183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7948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9849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100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1646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7475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7918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5622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3887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0840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29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144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3609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9228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647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55148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849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64463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64338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8271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36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2538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83938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35496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3023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85675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58807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7395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40299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12345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53588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079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1739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8556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72491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65769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4745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00893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30781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6163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5778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5648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0814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3788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23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3/22/19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3/22/19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3/22/19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9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230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CS639: </a:t>
            </a:r>
            <a:br>
              <a:rPr lang="en-US" dirty="0"/>
            </a:br>
            <a:r>
              <a:rPr lang="en-US" b="1" dirty="0"/>
              <a:t>Data Management for </a:t>
            </a:r>
            <a:br>
              <a:rPr lang="en-US" b="1" dirty="0"/>
            </a:br>
            <a:r>
              <a:rPr lang="en-US" b="1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270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Lecture </a:t>
            </a:r>
            <a:r>
              <a:rPr lang="en-US" dirty="0" smtClean="0"/>
              <a:t>16: Intro to ML and Decision Trees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Theodoros </a:t>
            </a:r>
            <a:r>
              <a:rPr lang="en-US" dirty="0" smtClean="0"/>
              <a:t>Rekatsinas</a:t>
            </a:r>
          </a:p>
          <a:p>
            <a:r>
              <a:rPr lang="en-US" dirty="0" smtClean="0"/>
              <a:t>(lecture by </a:t>
            </a:r>
            <a:r>
              <a:rPr lang="en-US" dirty="0" err="1" smtClean="0"/>
              <a:t>Ankur</a:t>
            </a:r>
            <a:r>
              <a:rPr lang="en-US" dirty="0" smtClean="0"/>
              <a:t> </a:t>
            </a:r>
            <a:r>
              <a:rPr lang="en-US" dirty="0" err="1" smtClean="0"/>
              <a:t>Goswami</a:t>
            </a:r>
            <a:r>
              <a:rPr lang="en-US" dirty="0" smtClean="0"/>
              <a:t> many slides from David Sontag)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7" y="354834"/>
            <a:ext cx="4379089" cy="18246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0512" cy="1325563"/>
          </a:xfrm>
        </p:spPr>
        <p:txBody>
          <a:bodyPr/>
          <a:lstStyle/>
          <a:p>
            <a:r>
              <a:rPr lang="en-US" dirty="0" smtClean="0"/>
              <a:t>Modern machine learning: </a:t>
            </a:r>
            <a:r>
              <a:rPr lang="en-US" smtClean="0"/>
              <a:t>Speech Recognition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829" y="1319965"/>
            <a:ext cx="8980341" cy="553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7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2. </a:t>
            </a:r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5318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smtClean="0"/>
              <a:t>Supervised (inductive) learning</a:t>
            </a:r>
          </a:p>
          <a:p>
            <a:pPr lvl="1" fontAlgn="base"/>
            <a:r>
              <a:rPr lang="en-US" dirty="0" smtClean="0"/>
              <a:t>Given: training data + desired outputs (labels)</a:t>
            </a:r>
          </a:p>
          <a:p>
            <a:pPr fontAlgn="base"/>
            <a:r>
              <a:rPr lang="en-US" dirty="0" smtClean="0"/>
              <a:t>Unsupervised learning</a:t>
            </a:r>
          </a:p>
          <a:p>
            <a:pPr lvl="1" fontAlgn="base"/>
            <a:r>
              <a:rPr lang="en-US" dirty="0" smtClean="0"/>
              <a:t>Given: training data (without desired outputs)</a:t>
            </a:r>
          </a:p>
          <a:p>
            <a:pPr fontAlgn="base"/>
            <a:r>
              <a:rPr lang="en-US" dirty="0" smtClean="0"/>
              <a:t>Semi-supervised learning</a:t>
            </a:r>
          </a:p>
          <a:p>
            <a:pPr lvl="1" fontAlgn="base"/>
            <a:r>
              <a:rPr lang="en-US" dirty="0" smtClean="0"/>
              <a:t>Given: training data + a few desired outputs</a:t>
            </a:r>
          </a:p>
          <a:p>
            <a:pPr fontAlgn="base"/>
            <a:r>
              <a:rPr lang="en-US" dirty="0" smtClean="0"/>
              <a:t>Reinforcement learning</a:t>
            </a:r>
          </a:p>
          <a:p>
            <a:pPr lvl="1" fontAlgn="base"/>
            <a:r>
              <a:rPr lang="en-US" dirty="0" smtClean="0"/>
              <a:t>Rewards from sequence of actions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949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Learning: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smtClean="0"/>
              <a:t>Given </a:t>
            </a:r>
          </a:p>
          <a:p>
            <a:pPr fontAlgn="base"/>
            <a:r>
              <a:rPr lang="en-US" dirty="0" smtClean="0"/>
              <a:t>Learn a function </a:t>
            </a:r>
            <a:r>
              <a:rPr lang="en-US" i="1" dirty="0" smtClean="0"/>
              <a:t>f(x) </a:t>
            </a:r>
            <a:r>
              <a:rPr lang="en-US" dirty="0" smtClean="0"/>
              <a:t>to predict </a:t>
            </a:r>
            <a:r>
              <a:rPr lang="en-US" i="1" dirty="0" smtClean="0"/>
              <a:t>y </a:t>
            </a:r>
            <a:r>
              <a:rPr lang="en-US" dirty="0" smtClean="0"/>
              <a:t>given </a:t>
            </a:r>
            <a:r>
              <a:rPr lang="en-US" i="1" dirty="0" smtClean="0"/>
              <a:t>x</a:t>
            </a:r>
            <a:endParaRPr lang="en-US" dirty="0" smtClean="0"/>
          </a:p>
          <a:p>
            <a:pPr lvl="1" fontAlgn="base"/>
            <a:r>
              <a:rPr lang="en-US" i="1" dirty="0" smtClean="0"/>
              <a:t>y </a:t>
            </a:r>
            <a:r>
              <a:rPr lang="en-US" dirty="0" smtClean="0"/>
              <a:t>is real-valued == regression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56" y="1794629"/>
            <a:ext cx="4329947" cy="5535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236" y="3201506"/>
            <a:ext cx="6165527" cy="353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7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smtClean="0"/>
              <a:t>Given </a:t>
            </a:r>
          </a:p>
          <a:p>
            <a:pPr fontAlgn="base"/>
            <a:r>
              <a:rPr lang="en-US" dirty="0" smtClean="0"/>
              <a:t>Learn a function </a:t>
            </a:r>
            <a:r>
              <a:rPr lang="en-US" i="1" dirty="0" smtClean="0"/>
              <a:t>f(x) </a:t>
            </a:r>
            <a:r>
              <a:rPr lang="en-US" dirty="0" smtClean="0"/>
              <a:t>to predict </a:t>
            </a:r>
            <a:r>
              <a:rPr lang="en-US" i="1" dirty="0" smtClean="0"/>
              <a:t>y </a:t>
            </a:r>
            <a:r>
              <a:rPr lang="en-US" dirty="0" smtClean="0"/>
              <a:t>given </a:t>
            </a:r>
            <a:r>
              <a:rPr lang="en-US" i="1" dirty="0" smtClean="0"/>
              <a:t>x</a:t>
            </a:r>
            <a:endParaRPr lang="en-US" dirty="0" smtClean="0"/>
          </a:p>
          <a:p>
            <a:pPr lvl="1" fontAlgn="base"/>
            <a:r>
              <a:rPr lang="en-US" i="1" dirty="0" smtClean="0"/>
              <a:t>y </a:t>
            </a:r>
            <a:r>
              <a:rPr lang="en-US" dirty="0" smtClean="0"/>
              <a:t>is categorical == regression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56" y="1794629"/>
            <a:ext cx="4329947" cy="553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776" y="3231681"/>
            <a:ext cx="8662584" cy="323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smtClean="0"/>
              <a:t>Given </a:t>
            </a:r>
          </a:p>
          <a:p>
            <a:pPr fontAlgn="base"/>
            <a:r>
              <a:rPr lang="en-US" dirty="0" smtClean="0"/>
              <a:t>Learn a function </a:t>
            </a:r>
            <a:r>
              <a:rPr lang="en-US" i="1" dirty="0" smtClean="0"/>
              <a:t>f(x) </a:t>
            </a:r>
            <a:r>
              <a:rPr lang="en-US" dirty="0" smtClean="0"/>
              <a:t>to predict </a:t>
            </a:r>
            <a:r>
              <a:rPr lang="en-US" i="1" dirty="0" smtClean="0"/>
              <a:t>y </a:t>
            </a:r>
            <a:r>
              <a:rPr lang="en-US" dirty="0" smtClean="0"/>
              <a:t>given </a:t>
            </a:r>
            <a:r>
              <a:rPr lang="en-US" i="1" dirty="0" smtClean="0"/>
              <a:t>x</a:t>
            </a:r>
            <a:endParaRPr lang="en-US" dirty="0" smtClean="0"/>
          </a:p>
          <a:p>
            <a:pPr lvl="1" fontAlgn="base"/>
            <a:r>
              <a:rPr lang="en-US" i="1" dirty="0" smtClean="0"/>
              <a:t>y </a:t>
            </a:r>
            <a:r>
              <a:rPr lang="en-US" dirty="0" smtClean="0"/>
              <a:t>is categorical == regression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56" y="1794629"/>
            <a:ext cx="4329947" cy="5535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900" y="4001294"/>
            <a:ext cx="71882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3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smtClean="0"/>
              <a:t>Value</a:t>
            </a:r>
            <a:r>
              <a:rPr lang="en-US" i="1" dirty="0" smtClean="0"/>
              <a:t> x </a:t>
            </a:r>
            <a:r>
              <a:rPr lang="en-US" dirty="0" smtClean="0"/>
              <a:t>can be multi-dimensional. </a:t>
            </a:r>
          </a:p>
          <a:p>
            <a:pPr lvl="1" fontAlgn="base"/>
            <a:r>
              <a:rPr lang="en-US" dirty="0" smtClean="0"/>
              <a:t>Each dimension corresponds to an attribute</a:t>
            </a:r>
            <a:endParaRPr lang="en-US" i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284" y="2600730"/>
            <a:ext cx="9053056" cy="388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smtClean="0"/>
              <a:t>Supervised (inductive) learning</a:t>
            </a:r>
          </a:p>
          <a:p>
            <a:pPr lvl="1" fontAlgn="base"/>
            <a:r>
              <a:rPr lang="en-US" dirty="0" smtClean="0"/>
              <a:t>Given: training data + desired outputs (labels)</a:t>
            </a:r>
          </a:p>
          <a:p>
            <a:pPr fontAlgn="base"/>
            <a:r>
              <a:rPr lang="en-US" dirty="0" smtClean="0"/>
              <a:t>Unsupervised learning</a:t>
            </a:r>
          </a:p>
          <a:p>
            <a:pPr lvl="1" fontAlgn="base"/>
            <a:r>
              <a:rPr lang="en-US" dirty="0" smtClean="0"/>
              <a:t>Given: training data (without desired outputs)</a:t>
            </a:r>
          </a:p>
          <a:p>
            <a:pPr fontAlgn="base"/>
            <a:r>
              <a:rPr lang="en-US" dirty="0" smtClean="0"/>
              <a:t>Semi-supervised learning</a:t>
            </a:r>
          </a:p>
          <a:p>
            <a:pPr lvl="1" fontAlgn="base"/>
            <a:r>
              <a:rPr lang="en-US" dirty="0" smtClean="0"/>
              <a:t>Given: training data + a few desired outputs</a:t>
            </a:r>
          </a:p>
          <a:p>
            <a:pPr fontAlgn="base"/>
            <a:r>
              <a:rPr lang="en-US" dirty="0" smtClean="0"/>
              <a:t>Reinforcement learning</a:t>
            </a:r>
          </a:p>
          <a:p>
            <a:pPr lvl="1" fontAlgn="base"/>
            <a:r>
              <a:rPr lang="en-US" dirty="0" smtClean="0"/>
              <a:t>Rewards from sequence of actions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346197" y="2789695"/>
            <a:ext cx="542440" cy="2681207"/>
          </a:xfrm>
          <a:prstGeom prst="rightBrace">
            <a:avLst>
              <a:gd name="adj1" fmla="val 11190"/>
              <a:gd name="adj2" fmla="val 51156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79876" y="3653244"/>
            <a:ext cx="28826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We will cover later in the class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66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/>
              <a:t>3. Decision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9810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learning problem: predict fuel efficiency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346197" y="2789695"/>
            <a:ext cx="542440" cy="2681207"/>
          </a:xfrm>
          <a:prstGeom prst="rightBrace">
            <a:avLst>
              <a:gd name="adj1" fmla="val 11190"/>
              <a:gd name="adj2" fmla="val 51156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781" y="1358630"/>
            <a:ext cx="9618437" cy="55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9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Intro to </a:t>
            </a:r>
            <a:r>
              <a:rPr lang="en-US" dirty="0" smtClean="0">
                <a:latin typeface="+mj-lt"/>
              </a:rPr>
              <a:t>Machine Learning</a:t>
            </a: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Types of Machine Learning</a:t>
            </a: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Decision Trees</a:t>
            </a: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3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Hypotheses: decision trees </a:t>
            </a:r>
            <a:r>
              <a:rPr lang="en-US" i="1" dirty="0" smtClean="0"/>
              <a:t>f: X → 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02" y="1793054"/>
            <a:ext cx="7714032" cy="471729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456908" y="2812874"/>
            <a:ext cx="36162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333333"/>
                </a:solidFill>
              </a:rPr>
              <a:t>Informal</a:t>
            </a:r>
          </a:p>
          <a:p>
            <a:r>
              <a:rPr lang="en-US" sz="2400" dirty="0" smtClean="0">
                <a:solidFill>
                  <a:srgbClr val="333333"/>
                </a:solidFill>
              </a:rPr>
              <a:t>A </a:t>
            </a:r>
            <a:r>
              <a:rPr lang="en-US" sz="2400" dirty="0">
                <a:solidFill>
                  <a:srgbClr val="333333"/>
                </a:solidFill>
              </a:rPr>
              <a:t>hypothesis is a certain function that we believe (or hope) is similar to the true function, the </a:t>
            </a:r>
            <a:r>
              <a:rPr lang="en-US" sz="2400" i="1" dirty="0">
                <a:solidFill>
                  <a:srgbClr val="333333"/>
                </a:solidFill>
              </a:rPr>
              <a:t>target function</a:t>
            </a:r>
            <a:r>
              <a:rPr lang="en-US" sz="2400" dirty="0">
                <a:solidFill>
                  <a:srgbClr val="333333"/>
                </a:solidFill>
              </a:rPr>
              <a:t> that we want to model.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026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functions can Decision Trees represent?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367941"/>
            <a:ext cx="82296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 of possible decision trees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212" y="1334227"/>
            <a:ext cx="3846958" cy="516731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06519" cy="435133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How </a:t>
            </a:r>
            <a:r>
              <a:rPr lang="en-US" dirty="0"/>
              <a:t>will we choose the best one? </a:t>
            </a:r>
            <a:endParaRPr lang="en-US" dirty="0"/>
          </a:p>
          <a:p>
            <a:r>
              <a:rPr lang="en-US" dirty="0" smtClean="0"/>
              <a:t>Lets </a:t>
            </a:r>
            <a:r>
              <a:rPr lang="en-US" dirty="0"/>
              <a:t>first look at how to split nodes, then consider how to find the best tree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simplest tree?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06519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Always predict mpg = bad</a:t>
            </a:r>
          </a:p>
          <a:p>
            <a:pPr lvl="1"/>
            <a:r>
              <a:rPr lang="en-US" dirty="0" smtClean="0"/>
              <a:t>We just take the majority class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Is this a good tree?</a:t>
            </a:r>
          </a:p>
          <a:p>
            <a:pPr lvl="1"/>
            <a:r>
              <a:rPr lang="en-US" dirty="0" smtClean="0"/>
              <a:t>We need to evaluate its performance</a:t>
            </a:r>
          </a:p>
          <a:p>
            <a:pPr lvl="1"/>
            <a:endParaRPr lang="en-US" dirty="0"/>
          </a:p>
          <a:p>
            <a:r>
              <a:rPr lang="en-US" dirty="0" smtClean="0"/>
              <a:t>Performance:</a:t>
            </a:r>
            <a:r>
              <a:rPr lang="en-US" dirty="0"/>
              <a:t> </a:t>
            </a:r>
            <a:r>
              <a:rPr lang="en-US" dirty="0" smtClean="0"/>
              <a:t>We are correct </a:t>
            </a:r>
            <a:r>
              <a:rPr lang="en-US" dirty="0"/>
              <a:t>on 22 </a:t>
            </a:r>
            <a:r>
              <a:rPr lang="en-US" dirty="0" smtClean="0"/>
              <a:t>examples and  </a:t>
            </a:r>
            <a:r>
              <a:rPr lang="en-US" dirty="0"/>
              <a:t>incorrect on 18 </a:t>
            </a:r>
            <a:r>
              <a:rPr lang="en-US" dirty="0" smtClean="0"/>
              <a:t>examples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730" y="1690688"/>
            <a:ext cx="45339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7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decision stump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1690688"/>
            <a:ext cx="81788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1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133" y="1097606"/>
            <a:ext cx="8686693" cy="5589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53" y="1097606"/>
            <a:ext cx="8686693" cy="55896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step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099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step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089" y="1326900"/>
            <a:ext cx="8421284" cy="521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4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level of tree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562" y="1224367"/>
            <a:ext cx="8406876" cy="549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5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50" y="438150"/>
            <a:ext cx="79121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871" y="3391230"/>
            <a:ext cx="5528159" cy="2647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all decision trees equal?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396585"/>
          </a:xfrm>
        </p:spPr>
        <p:txBody>
          <a:bodyPr>
            <a:normAutofit/>
          </a:bodyPr>
          <a:lstStyle/>
          <a:p>
            <a:r>
              <a:rPr lang="en-US" dirty="0"/>
              <a:t>Many trees can represent the same </a:t>
            </a:r>
            <a:r>
              <a:rPr lang="en-US" dirty="0" smtClean="0"/>
              <a:t>concept</a:t>
            </a:r>
          </a:p>
          <a:p>
            <a:r>
              <a:rPr lang="en-US" dirty="0" smtClean="0"/>
              <a:t>But</a:t>
            </a:r>
            <a:r>
              <a:rPr lang="en-US" dirty="0"/>
              <a:t>, not all trees will have the same size</a:t>
            </a:r>
            <a:r>
              <a:rPr lang="en-US" dirty="0" smtClean="0"/>
              <a:t>!</a:t>
            </a:r>
          </a:p>
          <a:p>
            <a:pPr lvl="1"/>
            <a:r>
              <a:rPr lang="mr-IN" dirty="0" err="1" smtClean="0"/>
              <a:t>e.g</a:t>
            </a:r>
            <a:r>
              <a:rPr lang="mr-IN" dirty="0" smtClean="0"/>
              <a:t>.,</a:t>
            </a:r>
            <a:r>
              <a:rPr lang="en-US" dirty="0" smtClean="0"/>
              <a:t> </a:t>
            </a:r>
            <a:r>
              <a:rPr lang="mr-IN" dirty="0" err="1" smtClean="0"/>
              <a:t>φ</a:t>
            </a:r>
            <a:r>
              <a:rPr lang="en-US" dirty="0" smtClean="0"/>
              <a:t> </a:t>
            </a:r>
            <a:r>
              <a:rPr lang="mr-IN" dirty="0" smtClean="0"/>
              <a:t>=</a:t>
            </a:r>
            <a:r>
              <a:rPr lang="en-US" dirty="0" smtClean="0"/>
              <a:t> </a:t>
            </a:r>
            <a:r>
              <a:rPr lang="mr-IN" dirty="0" smtClean="0"/>
              <a:t>(</a:t>
            </a:r>
            <a:r>
              <a:rPr lang="en-US" dirty="0" smtClean="0"/>
              <a:t> </a:t>
            </a:r>
            <a:r>
              <a:rPr lang="mr-IN" dirty="0" err="1" smtClean="0"/>
              <a:t>A</a:t>
            </a:r>
            <a:r>
              <a:rPr lang="en-US" dirty="0" smtClean="0"/>
              <a:t> </a:t>
            </a:r>
            <a:r>
              <a:rPr lang="mr-IN" dirty="0" smtClean="0"/>
              <a:t>∧</a:t>
            </a:r>
            <a:r>
              <a:rPr lang="en-US" dirty="0" smtClean="0"/>
              <a:t> </a:t>
            </a:r>
            <a:r>
              <a:rPr lang="mr-IN" dirty="0" err="1" smtClean="0"/>
              <a:t>B</a:t>
            </a:r>
            <a:r>
              <a:rPr lang="mr-IN" dirty="0"/>
              <a:t>)∨(¬</a:t>
            </a:r>
            <a:r>
              <a:rPr lang="mr-IN" dirty="0" err="1" smtClean="0"/>
              <a:t>A</a:t>
            </a:r>
            <a:r>
              <a:rPr lang="en-US" dirty="0" smtClean="0"/>
              <a:t> </a:t>
            </a:r>
            <a:r>
              <a:rPr lang="mr-IN" dirty="0" smtClean="0"/>
              <a:t>∧ </a:t>
            </a:r>
            <a:r>
              <a:rPr lang="mr-IN" dirty="0"/>
              <a:t>C</a:t>
            </a:r>
            <a:r>
              <a:rPr lang="mr-IN" dirty="0" smtClean="0"/>
              <a:t>)</a:t>
            </a:r>
            <a:r>
              <a:rPr lang="en-US" dirty="0" smtClean="0"/>
              <a:t> </a:t>
            </a:r>
            <a:r>
              <a:rPr lang="mr-IN" dirty="0" smtClean="0"/>
              <a:t>--</a:t>
            </a:r>
            <a:r>
              <a:rPr lang="en-US" dirty="0" smtClean="0"/>
              <a:t> </a:t>
            </a:r>
            <a:r>
              <a:rPr lang="mr-IN" dirty="0" smtClean="0"/>
              <a:t>((</a:t>
            </a:r>
            <a:r>
              <a:rPr lang="mr-IN" dirty="0" err="1" smtClean="0"/>
              <a:t>A</a:t>
            </a:r>
            <a:r>
              <a:rPr lang="en-US" dirty="0" smtClean="0"/>
              <a:t> </a:t>
            </a:r>
            <a:r>
              <a:rPr lang="mr-IN" dirty="0" err="1" smtClean="0"/>
              <a:t>and</a:t>
            </a:r>
            <a:r>
              <a:rPr lang="en-US" dirty="0" smtClean="0"/>
              <a:t> </a:t>
            </a:r>
            <a:r>
              <a:rPr lang="mr-IN" dirty="0" err="1" smtClean="0"/>
              <a:t>B</a:t>
            </a:r>
            <a:r>
              <a:rPr lang="mr-IN" dirty="0" smtClean="0"/>
              <a:t>)</a:t>
            </a:r>
            <a:r>
              <a:rPr lang="en-US" dirty="0" smtClean="0"/>
              <a:t> </a:t>
            </a:r>
            <a:r>
              <a:rPr lang="mr-IN" dirty="0" err="1" smtClean="0"/>
              <a:t>or</a:t>
            </a:r>
            <a:r>
              <a:rPr lang="en-US" dirty="0" smtClean="0"/>
              <a:t> </a:t>
            </a:r>
            <a:r>
              <a:rPr lang="mr-IN" dirty="0" smtClean="0"/>
              <a:t>(</a:t>
            </a:r>
            <a:r>
              <a:rPr lang="en-US" dirty="0" smtClean="0"/>
              <a:t> </a:t>
            </a:r>
            <a:r>
              <a:rPr lang="mr-IN" dirty="0" err="1" smtClean="0"/>
              <a:t>not</a:t>
            </a:r>
            <a:r>
              <a:rPr lang="en-US" dirty="0" smtClean="0"/>
              <a:t> </a:t>
            </a:r>
            <a:r>
              <a:rPr lang="mr-IN" dirty="0" err="1" smtClean="0"/>
              <a:t>A</a:t>
            </a:r>
            <a:r>
              <a:rPr lang="en-US" dirty="0" smtClean="0"/>
              <a:t> </a:t>
            </a:r>
            <a:r>
              <a:rPr lang="mr-IN" dirty="0" err="1" smtClean="0"/>
              <a:t>and</a:t>
            </a:r>
            <a:r>
              <a:rPr lang="en-US" dirty="0" smtClean="0"/>
              <a:t> </a:t>
            </a:r>
            <a:r>
              <a:rPr lang="mr-IN" dirty="0" smtClean="0"/>
              <a:t>C</a:t>
            </a:r>
            <a:r>
              <a:rPr lang="mr-IN" dirty="0"/>
              <a:t>))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Which tree do we prefer?</a:t>
            </a:r>
            <a:endParaRPr lang="mr-IN" dirty="0"/>
          </a:p>
          <a:p>
            <a:pPr lvl="1"/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246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smtClean="0"/>
              <a:t>Intro to </a:t>
            </a: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0195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decision trees is hard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396585"/>
          </a:xfrm>
        </p:spPr>
        <p:txBody>
          <a:bodyPr>
            <a:normAutofit/>
          </a:bodyPr>
          <a:lstStyle/>
          <a:p>
            <a:r>
              <a:rPr lang="en-US" dirty="0"/>
              <a:t>Learning the simplest (smallest) decision tree is an NP-complete problem [</a:t>
            </a:r>
            <a:r>
              <a:rPr lang="en-US" dirty="0" err="1"/>
              <a:t>Hyafil</a:t>
            </a:r>
            <a:r>
              <a:rPr lang="en-US" dirty="0"/>
              <a:t> &amp; </a:t>
            </a:r>
            <a:r>
              <a:rPr lang="en-US" dirty="0" err="1"/>
              <a:t>Rivest</a:t>
            </a:r>
            <a:r>
              <a:rPr lang="en-US" dirty="0"/>
              <a:t> ’76] </a:t>
            </a:r>
            <a:endParaRPr lang="en-US" dirty="0" smtClean="0"/>
          </a:p>
          <a:p>
            <a:r>
              <a:rPr lang="en-US" dirty="0" smtClean="0"/>
              <a:t>Resort </a:t>
            </a:r>
            <a:r>
              <a:rPr lang="en-US" dirty="0"/>
              <a:t>to a greedy </a:t>
            </a:r>
            <a:r>
              <a:rPr lang="en-US" dirty="0" smtClean="0"/>
              <a:t>heuristic: </a:t>
            </a:r>
          </a:p>
          <a:p>
            <a:pPr lvl="1"/>
            <a:r>
              <a:rPr lang="en-US" dirty="0" smtClean="0"/>
              <a:t>Start </a:t>
            </a:r>
            <a:r>
              <a:rPr lang="en-US" dirty="0"/>
              <a:t>from empty decision tree </a:t>
            </a:r>
            <a:endParaRPr lang="en-US" dirty="0" smtClean="0"/>
          </a:p>
          <a:p>
            <a:pPr lvl="1"/>
            <a:r>
              <a:rPr lang="en-US" dirty="0" smtClean="0"/>
              <a:t>Split </a:t>
            </a:r>
            <a:r>
              <a:rPr lang="en-US" dirty="0"/>
              <a:t>on </a:t>
            </a:r>
            <a:r>
              <a:rPr lang="en-US" b="1" dirty="0"/>
              <a:t>next best </a:t>
            </a:r>
            <a:r>
              <a:rPr lang="en-US" b="1" dirty="0" smtClean="0"/>
              <a:t>attribute </a:t>
            </a:r>
            <a:r>
              <a:rPr lang="en-US" b="1" dirty="0"/>
              <a:t>(</a:t>
            </a:r>
            <a:r>
              <a:rPr lang="en-US" b="1" dirty="0" smtClean="0"/>
              <a:t>feature)</a:t>
            </a:r>
          </a:p>
          <a:p>
            <a:pPr lvl="1"/>
            <a:r>
              <a:rPr lang="en-US" dirty="0" err="1" smtClean="0"/>
              <a:t>Recurse</a:t>
            </a:r>
            <a:r>
              <a:rPr lang="en-US" dirty="0" smtClean="0"/>
              <a:t>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827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Splitting: choosing a good attribute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841" y="1461792"/>
            <a:ext cx="9288758" cy="513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5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uncertainty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396585"/>
          </a:xfrm>
        </p:spPr>
        <p:txBody>
          <a:bodyPr>
            <a:normAutofit/>
          </a:bodyPr>
          <a:lstStyle/>
          <a:p>
            <a:r>
              <a:rPr lang="en-US" dirty="0" smtClean="0"/>
              <a:t>Good split if we are more certain about classification after split</a:t>
            </a:r>
          </a:p>
          <a:p>
            <a:pPr lvl="1"/>
            <a:r>
              <a:rPr lang="en-US" dirty="0" smtClean="0">
                <a:effectLst/>
              </a:rPr>
              <a:t>Deterministic good (all true or all false)</a:t>
            </a:r>
          </a:p>
          <a:p>
            <a:pPr lvl="1"/>
            <a:r>
              <a:rPr lang="en-US" dirty="0" smtClean="0"/>
              <a:t>Uniform distribution bad</a:t>
            </a:r>
          </a:p>
          <a:p>
            <a:pPr lvl="1"/>
            <a:r>
              <a:rPr lang="en-US" dirty="0" smtClean="0">
                <a:effectLst/>
              </a:rPr>
              <a:t>What about distributions in between?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550" y="4061632"/>
            <a:ext cx="69469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4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94" y="1413417"/>
            <a:ext cx="8415579" cy="544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8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High, Low Entropy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351" y="1480162"/>
            <a:ext cx="8321298" cy="517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7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 Example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167" y="365125"/>
            <a:ext cx="2654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84859"/>
            <a:ext cx="55880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4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Entropy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50" y="1400982"/>
            <a:ext cx="89027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1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gain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1413144"/>
            <a:ext cx="82042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6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decision trees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03" y="1690688"/>
            <a:ext cx="9683140" cy="420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1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905" y="555408"/>
            <a:ext cx="7058082" cy="617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smtClean="0"/>
              <a:t>“Learning is any process by which a system improves performance from experience” </a:t>
            </a:r>
            <a:r>
              <a:rPr lang="mr-IN" dirty="0" smtClean="0"/>
              <a:t>–</a:t>
            </a:r>
            <a:r>
              <a:rPr lang="en-US" dirty="0" smtClean="0"/>
              <a:t> Herbert Simon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Definition by Tom Mitchell (1998):</a:t>
            </a:r>
          </a:p>
          <a:p>
            <a:pPr marL="0" indent="0" fontAlgn="base">
              <a:buNone/>
            </a:pPr>
            <a:r>
              <a:rPr lang="en-US" dirty="0" smtClean="0"/>
              <a:t>Machine Learning is the study of algorithms that</a:t>
            </a:r>
          </a:p>
          <a:p>
            <a:pPr lvl="1" fontAlgn="base"/>
            <a:r>
              <a:rPr lang="en-US" dirty="0" smtClean="0"/>
              <a:t>Improve their performance </a:t>
            </a:r>
            <a:r>
              <a:rPr lang="en-US" i="1" dirty="0" smtClean="0"/>
              <a:t>P</a:t>
            </a:r>
          </a:p>
          <a:p>
            <a:pPr lvl="1" fontAlgn="base"/>
            <a:r>
              <a:rPr lang="en-US" dirty="0" smtClean="0"/>
              <a:t>at some task </a:t>
            </a:r>
            <a:r>
              <a:rPr lang="en-US" i="1" dirty="0" smtClean="0"/>
              <a:t>T</a:t>
            </a:r>
          </a:p>
          <a:p>
            <a:pPr lvl="1" fontAlgn="base"/>
            <a:r>
              <a:rPr lang="en-US" dirty="0" smtClean="0"/>
              <a:t>with experience </a:t>
            </a:r>
            <a:r>
              <a:rPr lang="en-US" i="1" dirty="0" smtClean="0"/>
              <a:t>E</a:t>
            </a:r>
            <a:endParaRPr lang="en-US" dirty="0" smtClean="0"/>
          </a:p>
          <a:p>
            <a:pPr marL="457200" lvl="1" indent="0" fontAlgn="base">
              <a:buNone/>
            </a:pPr>
            <a:r>
              <a:rPr lang="en-US" dirty="0" smtClean="0"/>
              <a:t>A well-defined learning task is given by &lt;</a:t>
            </a:r>
            <a:r>
              <a:rPr lang="en-US" i="1" dirty="0" smtClean="0"/>
              <a:t>P, T, E&gt;.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26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1474815"/>
            <a:ext cx="7670800" cy="45593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A decision stump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28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266700"/>
            <a:ext cx="88138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5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241300"/>
            <a:ext cx="84074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0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50" y="317500"/>
            <a:ext cx="84455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6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Cases: An Idea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396585"/>
          </a:xfrm>
        </p:spPr>
        <p:txBody>
          <a:bodyPr>
            <a:normAutofit/>
          </a:bodyPr>
          <a:lstStyle/>
          <a:p>
            <a:r>
              <a:rPr lang="en-US" b="1" dirty="0" smtClean="0"/>
              <a:t>Base Case One:</a:t>
            </a:r>
            <a:r>
              <a:rPr lang="en-US" dirty="0" smtClean="0"/>
              <a:t> If all records in current data subset have the same output then </a:t>
            </a:r>
            <a:r>
              <a:rPr lang="en-US" dirty="0" smtClean="0">
                <a:solidFill>
                  <a:srgbClr val="FF0000"/>
                </a:solidFill>
              </a:rPr>
              <a:t>do not </a:t>
            </a:r>
            <a:r>
              <a:rPr lang="en-US" dirty="0" err="1" smtClean="0">
                <a:solidFill>
                  <a:srgbClr val="FF0000"/>
                </a:solidFill>
              </a:rPr>
              <a:t>recurse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b="1" dirty="0" smtClean="0"/>
              <a:t>Base Case Two:</a:t>
            </a:r>
            <a:r>
              <a:rPr lang="en-US" dirty="0" smtClean="0"/>
              <a:t> If all records have exactly the same set of input attributes then </a:t>
            </a:r>
            <a:r>
              <a:rPr lang="en-US" dirty="0" smtClean="0">
                <a:solidFill>
                  <a:srgbClr val="FF0000"/>
                </a:solidFill>
              </a:rPr>
              <a:t>do not </a:t>
            </a:r>
            <a:r>
              <a:rPr lang="en-US" dirty="0" err="1" smtClean="0">
                <a:solidFill>
                  <a:srgbClr val="FF0000"/>
                </a:solidFill>
              </a:rPr>
              <a:t>recurse</a:t>
            </a:r>
            <a:endParaRPr lang="en-US" dirty="0">
              <a:solidFill>
                <a:srgbClr val="FF0000"/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3741657"/>
            <a:ext cx="84074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9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with Base Case 3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0" y="1690688"/>
            <a:ext cx="82169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4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we omit Base Case 3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450" y="1690688"/>
            <a:ext cx="85471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Building Decision Trees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23" y="1349537"/>
            <a:ext cx="9676754" cy="52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7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categorical </a:t>
            </a:r>
            <a:r>
              <a:rPr lang="en-US" smtClean="0"/>
              <a:t>to real-valued attributes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690688"/>
            <a:ext cx="8382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need to know about decision trees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396585"/>
          </a:xfrm>
        </p:spPr>
        <p:txBody>
          <a:bodyPr>
            <a:normAutofit/>
          </a:bodyPr>
          <a:lstStyle/>
          <a:p>
            <a:r>
              <a:rPr lang="en-US" dirty="0"/>
              <a:t>Decision trees are one of the most popular ML </a:t>
            </a:r>
            <a:r>
              <a:rPr lang="en-US" dirty="0" smtClean="0"/>
              <a:t>tools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to understand, implement, and </a:t>
            </a:r>
            <a:r>
              <a:rPr lang="en-US" dirty="0" smtClean="0"/>
              <a:t>use</a:t>
            </a:r>
            <a:endParaRPr lang="en-US" dirty="0"/>
          </a:p>
          <a:p>
            <a:pPr lvl="1"/>
            <a:r>
              <a:rPr lang="en-US" dirty="0" smtClean="0"/>
              <a:t>Computationally cheap </a:t>
            </a:r>
            <a:r>
              <a:rPr lang="en-US" dirty="0"/>
              <a:t>(to solve </a:t>
            </a:r>
            <a:r>
              <a:rPr lang="en-US" dirty="0" smtClean="0"/>
              <a:t>heuristically) </a:t>
            </a:r>
            <a:endParaRPr lang="en-US" dirty="0"/>
          </a:p>
          <a:p>
            <a:r>
              <a:rPr lang="en-US" dirty="0" smtClean="0"/>
              <a:t>Information </a:t>
            </a:r>
            <a:r>
              <a:rPr lang="en-US" dirty="0"/>
              <a:t>gain to select </a:t>
            </a:r>
            <a:r>
              <a:rPr lang="en-US" dirty="0" smtClean="0"/>
              <a:t>attributes</a:t>
            </a:r>
          </a:p>
          <a:p>
            <a:r>
              <a:rPr lang="en-US" dirty="0" smtClean="0"/>
              <a:t>Presented </a:t>
            </a:r>
            <a:r>
              <a:rPr lang="en-US" dirty="0"/>
              <a:t>for </a:t>
            </a:r>
            <a:r>
              <a:rPr lang="en-US" dirty="0" smtClean="0"/>
              <a:t>classification but can be used for regression and density estimation too</a:t>
            </a:r>
          </a:p>
          <a:p>
            <a:r>
              <a:rPr lang="en-US" dirty="0" smtClean="0"/>
              <a:t>Decision </a:t>
            </a:r>
            <a:r>
              <a:rPr lang="en-US" dirty="0"/>
              <a:t>trees will </a:t>
            </a:r>
            <a:r>
              <a:rPr lang="en-US" dirty="0" err="1" smtClean="0"/>
              <a:t>overfit</a:t>
            </a:r>
            <a:r>
              <a:rPr lang="en-US" dirty="0" smtClean="0"/>
              <a:t>!!!</a:t>
            </a:r>
          </a:p>
          <a:p>
            <a:pPr lvl="1"/>
            <a:r>
              <a:rPr lang="en-US" dirty="0" smtClean="0"/>
              <a:t>We will see the definition of overfitting and related concepts later in class.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914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 smtClean="0"/>
              <a:t>Machine Learning is the study of algorithms that</a:t>
            </a:r>
          </a:p>
          <a:p>
            <a:pPr lvl="1" fontAlgn="base"/>
            <a:r>
              <a:rPr lang="en-US" dirty="0" smtClean="0"/>
              <a:t>Improve their performance </a:t>
            </a:r>
            <a:r>
              <a:rPr lang="en-US" i="1" dirty="0" smtClean="0"/>
              <a:t>P</a:t>
            </a:r>
          </a:p>
          <a:p>
            <a:pPr lvl="1" fontAlgn="base"/>
            <a:r>
              <a:rPr lang="en-US" dirty="0" smtClean="0"/>
              <a:t>at some task </a:t>
            </a:r>
            <a:r>
              <a:rPr lang="en-US" i="1" dirty="0" smtClean="0"/>
              <a:t>T</a:t>
            </a:r>
          </a:p>
          <a:p>
            <a:pPr lvl="1" fontAlgn="base"/>
            <a:r>
              <a:rPr lang="en-US" dirty="0" smtClean="0"/>
              <a:t>with experience </a:t>
            </a:r>
            <a:r>
              <a:rPr lang="en-US" i="1" dirty="0" smtClean="0"/>
              <a:t>E</a:t>
            </a:r>
            <a:endParaRPr lang="en-US" dirty="0"/>
          </a:p>
          <a:p>
            <a:pPr marL="0" indent="0" fontAlgn="base">
              <a:buNone/>
            </a:pPr>
            <a:r>
              <a:rPr lang="en-US" dirty="0" smtClean="0"/>
              <a:t>A well-defined learning task is given by &lt;</a:t>
            </a:r>
            <a:r>
              <a:rPr lang="en-US" i="1" dirty="0" smtClean="0"/>
              <a:t>P, T, E&gt;.</a:t>
            </a:r>
          </a:p>
          <a:p>
            <a:pPr marL="0" indent="0" fontAlgn="base">
              <a:buNone/>
            </a:pPr>
            <a:endParaRPr lang="en-US" i="1" dirty="0"/>
          </a:p>
          <a:p>
            <a:pPr marL="0" indent="0" fontAlgn="base">
              <a:buNone/>
            </a:pPr>
            <a:r>
              <a:rPr lang="en-US" b="1" dirty="0" smtClean="0"/>
              <a:t>Experience: </a:t>
            </a:r>
            <a:r>
              <a:rPr lang="en-US" dirty="0" smtClean="0"/>
              <a:t>data-driven task, thus statistics, probability</a:t>
            </a:r>
          </a:p>
          <a:p>
            <a:pPr marL="0" indent="0" fontAlgn="base">
              <a:buNone/>
            </a:pPr>
            <a:r>
              <a:rPr lang="en-US" b="1" dirty="0" smtClean="0"/>
              <a:t>Example: </a:t>
            </a:r>
            <a:r>
              <a:rPr lang="en-US" dirty="0" smtClean="0"/>
              <a:t>use height and weight to predict gender</a:t>
            </a:r>
            <a:endParaRPr lang="en-US" b="1" dirty="0" smtClean="0"/>
          </a:p>
          <a:p>
            <a:pPr marL="457200" lvl="1" indent="0" fontAlgn="base">
              <a:buNone/>
            </a:pPr>
            <a:r>
              <a:rPr lang="en-US" i="1" dirty="0"/>
              <a:t>	</a:t>
            </a:r>
            <a:endParaRPr lang="en-US" i="1" dirty="0" smtClean="0"/>
          </a:p>
          <a:p>
            <a:pPr marL="457200" lvl="1" indent="0" fontAlgn="base">
              <a:buNone/>
            </a:pPr>
            <a:endParaRPr lang="en-US" i="1" dirty="0" smtClean="0"/>
          </a:p>
          <a:p>
            <a:pPr marL="457200" lvl="1" indent="0" fontAlgn="base">
              <a:buNone/>
            </a:pPr>
            <a:endParaRPr lang="en-US" dirty="0"/>
          </a:p>
          <a:p>
            <a:pPr marL="457200" lvl="1" indent="0" fontAlgn="base">
              <a:buNone/>
            </a:pP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6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do we use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 smtClean="0"/>
              <a:t>ML is used when:</a:t>
            </a:r>
          </a:p>
          <a:p>
            <a:pPr lvl="1" fontAlgn="base"/>
            <a:r>
              <a:rPr lang="en-US" dirty="0" smtClean="0"/>
              <a:t>Human expertise does not exist (navigating on Mars)</a:t>
            </a:r>
          </a:p>
          <a:p>
            <a:pPr lvl="1" fontAlgn="base"/>
            <a:r>
              <a:rPr lang="en-US" dirty="0" smtClean="0"/>
              <a:t>Humans can’t explain their expertise (speech recognition)</a:t>
            </a:r>
          </a:p>
          <a:p>
            <a:pPr lvl="1" fontAlgn="base"/>
            <a:r>
              <a:rPr lang="en-US" dirty="0" smtClean="0"/>
              <a:t>Models must be customized (personalized medicine)</a:t>
            </a:r>
          </a:p>
          <a:p>
            <a:pPr lvl="1" fontAlgn="base"/>
            <a:r>
              <a:rPr lang="en-US" dirty="0" smtClean="0"/>
              <a:t>Models are based on huge amounts of data (genomics)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4001294"/>
            <a:ext cx="11988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task that requires machine learning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503218" cy="47233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41418" y="3513747"/>
            <a:ext cx="3533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What makes </a:t>
            </a:r>
            <a:r>
              <a:rPr lang="en-US" sz="3200" smtClean="0"/>
              <a:t>a hand drawing </a:t>
            </a:r>
            <a:r>
              <a:rPr lang="en-US" sz="3200" dirty="0" smtClean="0"/>
              <a:t>be 2?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188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machine learning: Autonomous cars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155" y="1348351"/>
            <a:ext cx="9089689" cy="527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machine learning: Scene Labeling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5888"/>
            <a:ext cx="12192000" cy="477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2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7075</TotalTime>
  <Words>895</Words>
  <Application>Microsoft Macintosh PowerPoint</Application>
  <PresentationFormat>Widescreen</PresentationFormat>
  <Paragraphs>197</Paragraphs>
  <Slides>49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Calibri</vt:lpstr>
      <vt:lpstr>Calibri Light</vt:lpstr>
      <vt:lpstr>Mangal</vt:lpstr>
      <vt:lpstr>Arial</vt:lpstr>
      <vt:lpstr>Office Theme</vt:lpstr>
      <vt:lpstr> CS639:  Data Management for  Data Science</vt:lpstr>
      <vt:lpstr>Today’s Lecture</vt:lpstr>
      <vt:lpstr> Intro to Machine Learning</vt:lpstr>
      <vt:lpstr>What is Machine Learning?</vt:lpstr>
      <vt:lpstr>What is Machine Learning?</vt:lpstr>
      <vt:lpstr>When do we use machine learning?</vt:lpstr>
      <vt:lpstr>A task that requires machine learning</vt:lpstr>
      <vt:lpstr>Modern machine learning: Autonomous cars</vt:lpstr>
      <vt:lpstr>Modern machine learning: Scene Labeling</vt:lpstr>
      <vt:lpstr>Modern machine learning: Speech Recognition</vt:lpstr>
      <vt:lpstr> 2. Types of Machine Learning</vt:lpstr>
      <vt:lpstr>Types of Learning</vt:lpstr>
      <vt:lpstr>Supervised Learning: Regression</vt:lpstr>
      <vt:lpstr>Supervised Learning: Classification</vt:lpstr>
      <vt:lpstr>Supervised Learning: Classification</vt:lpstr>
      <vt:lpstr>Supervised Learning</vt:lpstr>
      <vt:lpstr>Types of Learning</vt:lpstr>
      <vt:lpstr> 3. Decision Trees</vt:lpstr>
      <vt:lpstr>A learning problem: predict fuel efficiency</vt:lpstr>
      <vt:lpstr>Hypotheses: decision trees f: X → Y</vt:lpstr>
      <vt:lpstr>What functions can Decision Trees represent?</vt:lpstr>
      <vt:lpstr>Space of possible decision trees</vt:lpstr>
      <vt:lpstr>What is the simplest tree?</vt:lpstr>
      <vt:lpstr>A decision stump</vt:lpstr>
      <vt:lpstr>Recursive step</vt:lpstr>
      <vt:lpstr>Recursive step</vt:lpstr>
      <vt:lpstr>Second level of tree</vt:lpstr>
      <vt:lpstr>PowerPoint Presentation</vt:lpstr>
      <vt:lpstr>Are all decision trees equal?</vt:lpstr>
      <vt:lpstr>Learning decision trees is hard</vt:lpstr>
      <vt:lpstr>Splitting: choosing a good attribute</vt:lpstr>
      <vt:lpstr>Measuring uncertainty</vt:lpstr>
      <vt:lpstr>Entropy</vt:lpstr>
      <vt:lpstr>High, Low Entropy</vt:lpstr>
      <vt:lpstr>Entropy Example</vt:lpstr>
      <vt:lpstr>Conditional Entropy</vt:lpstr>
      <vt:lpstr>Information gain</vt:lpstr>
      <vt:lpstr>Learning decision trees</vt:lpstr>
      <vt:lpstr>PowerPoint Presentation</vt:lpstr>
      <vt:lpstr>A decision stump</vt:lpstr>
      <vt:lpstr>PowerPoint Presentation</vt:lpstr>
      <vt:lpstr>PowerPoint Presentation</vt:lpstr>
      <vt:lpstr>PowerPoint Presentation</vt:lpstr>
      <vt:lpstr>Base Cases: An Idea</vt:lpstr>
      <vt:lpstr>The problem with Base Case 3</vt:lpstr>
      <vt:lpstr>If we omit Base Case 3</vt:lpstr>
      <vt:lpstr>Summary: Building Decision Trees</vt:lpstr>
      <vt:lpstr>From categorical to real-valued attributes</vt:lpstr>
      <vt:lpstr>What you need to know about decision trees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860</cp:revision>
  <cp:lastPrinted>2019-03-22T15:28:19Z</cp:lastPrinted>
  <dcterms:created xsi:type="dcterms:W3CDTF">2015-09-11T05:09:33Z</dcterms:created>
  <dcterms:modified xsi:type="dcterms:W3CDTF">2019-03-22T21:11:52Z</dcterms:modified>
</cp:coreProperties>
</file>